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Roboto Medium"/>
      <p:regular r:id="rId21"/>
      <p:bold r:id="rId22"/>
      <p:italic r:id="rId23"/>
      <p:boldItalic r:id="rId24"/>
    </p:embeddedFont>
    <p:embeddedFont>
      <p:font typeface="Fira Sans ExtraBold"/>
      <p:bold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RobotoMedium-bold.fntdata"/><Relationship Id="rId21" Type="http://schemas.openxmlformats.org/officeDocument/2006/relationships/font" Target="fonts/RobotoMedium-regular.fntdata"/><Relationship Id="rId24" Type="http://schemas.openxmlformats.org/officeDocument/2006/relationships/font" Target="fonts/RobotoMedium-boldItalic.fntdata"/><Relationship Id="rId23" Type="http://schemas.openxmlformats.org/officeDocument/2006/relationships/font" Target="fonts/Roboto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ExtraBold-boldItalic.fntdata"/><Relationship Id="rId25" Type="http://schemas.openxmlformats.org/officeDocument/2006/relationships/font" Target="fonts/FiraSansExtra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gif>
</file>

<file path=ppt/media/image12.gif>
</file>

<file path=ppt/media/image2.png>
</file>

<file path=ppt/media/image3.gif>
</file>

<file path=ppt/media/image4.png>
</file>

<file path=ppt/media/image5.jpg>
</file>

<file path=ppt/media/image6.png>
</file>

<file path=ppt/media/image7.gif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5aeacc2d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d5aeacc2d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5aeacc2de_0_1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gd5aeacc2de_0_1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5aeacc2de_0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" name="Google Shape;142;gd5aeacc2de_0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5aeacc2de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d5aeacc2de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5aeacc2de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d5aeacc2de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5aeacc2de_0_1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d5aeacc2de_0_1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5aeacc2de_0_1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gd5aeacc2de_0_1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5aeacc2de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gd5aeacc2de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5aeacc2de_0_1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d5aeacc2de_0_1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5aeacc2de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gd5aeacc2de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5aeacc2de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gd5aeacc2de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9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5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/>
        </p:nvSpPr>
        <p:spPr>
          <a:xfrm>
            <a:off x="5029650" y="1828350"/>
            <a:ext cx="3760800" cy="29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0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ГРА </a:t>
            </a:r>
            <a:endParaRPr b="1" sz="30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0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“СВІТЧ ЕМОЦІЯМИ”</a:t>
            </a:r>
            <a:r>
              <a:rPr b="1" lang="uk" sz="3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3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lip Switch GIFs | Tenor" id="139" name="Google Shape;13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2975" y="924151"/>
            <a:ext cx="4734125" cy="363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2464575" y="569250"/>
            <a:ext cx="5914500" cy="9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ДОМАШНЄ</a:t>
            </a:r>
            <a:endParaRPr b="1" sz="46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6" name="Google Shape;14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 txBox="1"/>
          <p:nvPr/>
        </p:nvSpPr>
        <p:spPr>
          <a:xfrm>
            <a:off x="100725" y="1560475"/>
            <a:ext cx="8920500" cy="3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3000">
                <a:solidFill>
                  <a:srgbClr val="F1C232"/>
                </a:solidFill>
                <a:highlight>
                  <a:srgbClr val="FFFFFF"/>
                </a:highlight>
                <a:latin typeface="Roboto Medium"/>
                <a:ea typeface="Roboto Medium"/>
                <a:cs typeface="Roboto Medium"/>
                <a:sym typeface="Roboto Medium"/>
              </a:rPr>
              <a:t>ВПРОДОВЖ ТИЖНЯ ПОТРІБНО ВЕСТИ ЩОДЕННИК ЕМОЦІЙ .</a:t>
            </a:r>
            <a:endParaRPr sz="3000">
              <a:solidFill>
                <a:srgbClr val="F1C232"/>
              </a:solidFill>
              <a:highlight>
                <a:srgbClr val="FFFFFF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3000">
                <a:solidFill>
                  <a:srgbClr val="F1C232"/>
                </a:solidFill>
                <a:highlight>
                  <a:srgbClr val="FFFFFF"/>
                </a:highlight>
                <a:latin typeface="Roboto Medium"/>
                <a:ea typeface="Roboto Medium"/>
                <a:cs typeface="Roboto Medium"/>
                <a:sym typeface="Roboto Medium"/>
              </a:rPr>
              <a:t>ТАК ТИ КРАЩЕ БУДЕШ РОЗУМІТИ ЯКІ ЕМОЦІЇ В ТЕБЕ ВИКЛИКАЮТЬ ТІ ЧИ ІНШІ СИТУАЦІЇ</a:t>
            </a:r>
            <a:endParaRPr sz="3000">
              <a:solidFill>
                <a:srgbClr val="F1C232"/>
              </a:solidFill>
              <a:highlight>
                <a:srgbClr val="FFFFFF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412932" y="2361519"/>
            <a:ext cx="5929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Модуль 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2</a:t>
            </a: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: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 </a:t>
            </a:r>
            <a:r>
              <a:rPr lang="uk" sz="2800">
                <a:latin typeface="Fira Sans ExtraBold"/>
                <a:ea typeface="Fira Sans ExtraBold"/>
                <a:cs typeface="Fira Sans ExtraBold"/>
                <a:sym typeface="Fira Sans ExtraBold"/>
              </a:rPr>
              <a:t>ЕМОЦІЙНИЙ РОЗВИТОК</a:t>
            </a:r>
            <a:endParaRPr b="0" i="0" sz="2800" u="none" cap="none" strike="noStrike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500">
                <a:solidFill>
                  <a:schemeClr val="dk1"/>
                </a:solidFill>
              </a:rPr>
              <a:t>Емоційний інтелект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8"/>
          <p:cNvSpPr txBox="1"/>
          <p:nvPr/>
        </p:nvSpPr>
        <p:spPr>
          <a:xfrm>
            <a:off x="1480100" y="575975"/>
            <a:ext cx="75276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8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ЩО ТАКЕ ЕМОЦІЙНИЙ ІНТЕЛЕКТ</a:t>
            </a:r>
            <a:endParaRPr b="1" sz="28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/>
        </p:nvSpPr>
        <p:spPr>
          <a:xfrm>
            <a:off x="5322500" y="1707800"/>
            <a:ext cx="3779100" cy="25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100">
                <a:solidFill>
                  <a:schemeClr val="dk1"/>
                </a:solidFill>
                <a:highlight>
                  <a:srgbClr val="FFFFFF"/>
                </a:highlight>
              </a:rPr>
              <a:t>чим відрізняється звичайний інтелект від емоційного?</a:t>
            </a:r>
            <a:endParaRPr b="1" sz="3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9" name="Google Shape;7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725" y="1473225"/>
            <a:ext cx="5228775" cy="294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9"/>
          <p:cNvSpPr txBox="1"/>
          <p:nvPr/>
        </p:nvSpPr>
        <p:spPr>
          <a:xfrm>
            <a:off x="3027175" y="428625"/>
            <a:ext cx="5980500" cy="17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4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ДЛЯ ЧОГО ВІН?</a:t>
            </a:r>
            <a:endParaRPr b="1" sz="34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/>
          <p:nvPr/>
        </p:nvSpPr>
        <p:spPr>
          <a:xfrm>
            <a:off x="4897475" y="1305975"/>
            <a:ext cx="4204200" cy="29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600">
                <a:solidFill>
                  <a:srgbClr val="202124"/>
                </a:solidFill>
                <a:highlight>
                  <a:srgbClr val="F8F9FA"/>
                </a:highlight>
              </a:rPr>
              <a:t>- Розуміння / усвідомлення своїх емоцій</a:t>
            </a:r>
            <a:endParaRPr b="1" sz="16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600">
                <a:solidFill>
                  <a:srgbClr val="202124"/>
                </a:solidFill>
                <a:highlight>
                  <a:srgbClr val="F8F9FA"/>
                </a:highlight>
              </a:rPr>
              <a:t>- </a:t>
            </a:r>
            <a:r>
              <a:rPr b="1" lang="uk" sz="1600">
                <a:solidFill>
                  <a:srgbClr val="202124"/>
                </a:solidFill>
                <a:highlight>
                  <a:srgbClr val="F1C232"/>
                </a:highlight>
              </a:rPr>
              <a:t>Вміння керувати своїми емоціями</a:t>
            </a:r>
            <a:endParaRPr b="1" sz="1600">
              <a:solidFill>
                <a:srgbClr val="202124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600">
                <a:solidFill>
                  <a:srgbClr val="202124"/>
                </a:solidFill>
                <a:highlight>
                  <a:srgbClr val="F8F9FA"/>
                </a:highlight>
              </a:rPr>
              <a:t>- Використання їх на благо собі</a:t>
            </a:r>
            <a:endParaRPr b="1" sz="16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600">
                <a:solidFill>
                  <a:srgbClr val="202124"/>
                </a:solidFill>
                <a:highlight>
                  <a:srgbClr val="F8F9FA"/>
                </a:highlight>
              </a:rPr>
              <a:t>-</a:t>
            </a:r>
            <a:r>
              <a:rPr b="1" lang="uk" sz="1600">
                <a:solidFill>
                  <a:srgbClr val="202124"/>
                </a:solidFill>
                <a:highlight>
                  <a:srgbClr val="F1C232"/>
                </a:highlight>
              </a:rPr>
              <a:t> Керувати емоціями інших, для </a:t>
            </a:r>
            <a:r>
              <a:rPr b="1" lang="uk" sz="1600">
                <a:solidFill>
                  <a:srgbClr val="202124"/>
                </a:solidFill>
                <a:highlight>
                  <a:srgbClr val="F8F9FA"/>
                </a:highlight>
              </a:rPr>
              <a:t>досягнення спільних цілей</a:t>
            </a:r>
            <a:endParaRPr b="1" sz="16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600">
                <a:solidFill>
                  <a:srgbClr val="202124"/>
                </a:solidFill>
                <a:highlight>
                  <a:srgbClr val="F8F9FA"/>
                </a:highlight>
              </a:rPr>
              <a:t>-</a:t>
            </a:r>
            <a:r>
              <a:rPr b="1" lang="uk" sz="1600">
                <a:solidFill>
                  <a:srgbClr val="202124"/>
                </a:solidFill>
                <a:highlight>
                  <a:srgbClr val="F1C232"/>
                </a:highlight>
              </a:rPr>
              <a:t>Самоконтроль в стресових ситуаціях</a:t>
            </a:r>
            <a:endParaRPr b="1" sz="1600">
              <a:solidFill>
                <a:srgbClr val="202124"/>
              </a:solidFill>
              <a:highlight>
                <a:srgbClr val="F1C232"/>
              </a:highlight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600">
                <a:solidFill>
                  <a:srgbClr val="202124"/>
                </a:solidFill>
                <a:highlight>
                  <a:schemeClr val="lt1"/>
                </a:highlight>
              </a:rPr>
              <a:t>- Розвинене співпереживання</a:t>
            </a:r>
            <a:endParaRPr b="1" sz="1600">
              <a:solidFill>
                <a:srgbClr val="202124"/>
              </a:solidFill>
              <a:highlight>
                <a:schemeClr val="lt1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Meditation GIFs | Tenor" id="88" name="Google Shape;8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4025" y="1212200"/>
            <a:ext cx="4743450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301750" y="428625"/>
            <a:ext cx="5706000" cy="17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4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ПРИКЛАДИ??</a:t>
            </a:r>
            <a:endParaRPr b="1" sz="34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/>
        </p:nvSpPr>
        <p:spPr>
          <a:xfrm>
            <a:off x="53575" y="1305975"/>
            <a:ext cx="9048000" cy="36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700">
                <a:solidFill>
                  <a:srgbClr val="202124"/>
                </a:solidFill>
                <a:highlight>
                  <a:srgbClr val="F1C232"/>
                </a:highlight>
              </a:rPr>
              <a:t>-ВАШІ ЕМОЦІЇ СПРИЙМАЮТЬ НЕ ТАК, ЯК ВИ ЇХ ПОЧАТКОВО ЗАДУМУВАЛИ</a:t>
            </a:r>
            <a:br>
              <a:rPr b="1" lang="uk" sz="1700">
                <a:solidFill>
                  <a:srgbClr val="202124"/>
                </a:solidFill>
                <a:highlight>
                  <a:srgbClr val="F8F9FA"/>
                </a:highlight>
              </a:rPr>
            </a:br>
            <a:r>
              <a:rPr b="1" lang="uk" sz="1700">
                <a:solidFill>
                  <a:srgbClr val="202124"/>
                </a:solidFill>
                <a:highlight>
                  <a:srgbClr val="F8F9FA"/>
                </a:highlight>
              </a:rPr>
              <a:t>      -ВИ НЕ СПРИЙМАЄТЕ ЕМОЦІЇ ІНШИХ ТА НЕ РОЗУМІЄТЕ ЧОМУ ВСІ ТАКІ ПОГАНІ</a:t>
            </a:r>
            <a:endParaRPr b="1" sz="17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700">
                <a:solidFill>
                  <a:srgbClr val="202124"/>
                </a:solidFill>
                <a:highlight>
                  <a:srgbClr val="F8F9FA"/>
                </a:highlight>
              </a:rPr>
              <a:t> </a:t>
            </a:r>
            <a:r>
              <a:rPr b="1" lang="uk" sz="1700">
                <a:solidFill>
                  <a:schemeClr val="lt1"/>
                </a:solidFill>
                <a:highlight>
                  <a:srgbClr val="F1C232"/>
                </a:highlight>
              </a:rPr>
              <a:t>-ВАС ДУЖЕ ЛЕГКО ВИВЕСТИ З СЕБЕ ТА РОЗІЗЛИТИ</a:t>
            </a:r>
            <a:endParaRPr b="1" sz="17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700">
                <a:solidFill>
                  <a:srgbClr val="202124"/>
                </a:solidFill>
              </a:rPr>
              <a:t>                -ПОСТІЙНО СТАЮТЬСЯ СИТУАЦІЇ, ЩО ВИХОДЯТЬ З ПІД КОНТРОЛЮ</a:t>
            </a:r>
            <a:endParaRPr b="1" sz="1700">
              <a:solidFill>
                <a:srgbClr val="202124"/>
              </a:solidFill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700">
                <a:solidFill>
                  <a:srgbClr val="202124"/>
                </a:solidFill>
              </a:rPr>
              <a:t>                                              </a:t>
            </a:r>
            <a:r>
              <a:rPr b="1" lang="uk" sz="1700">
                <a:solidFill>
                  <a:srgbClr val="202124"/>
                </a:solidFill>
                <a:highlight>
                  <a:srgbClr val="F8F9FA"/>
                </a:highlight>
              </a:rPr>
              <a:t> - </a:t>
            </a:r>
            <a:r>
              <a:rPr b="1" lang="uk" sz="1700">
                <a:solidFill>
                  <a:srgbClr val="202124"/>
                </a:solidFill>
                <a:highlight>
                  <a:srgbClr val="F1C232"/>
                </a:highlight>
              </a:rPr>
              <a:t>З ВАМИ НЕ ДІЛЯТЬСЯ СЕКРЕТАМИ</a:t>
            </a:r>
            <a:endParaRPr b="1" sz="1700">
              <a:solidFill>
                <a:srgbClr val="202124"/>
              </a:solidFill>
              <a:highlight>
                <a:srgbClr val="F1C232"/>
              </a:highlight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500">
                <a:solidFill>
                  <a:srgbClr val="202124"/>
                </a:solidFill>
                <a:highlight>
                  <a:srgbClr val="F8F9FA"/>
                </a:highlight>
              </a:rPr>
              <a:t>ЯКЩО ХОЧА Б ЩОСЬ З ЦЬОГО ПРАВДА, ТОДІ Є КІЛЬКА ШТУК, ЩО МОЖУТЬ ДОПОМОГТИ</a:t>
            </a:r>
            <a:endParaRPr b="1" sz="1500">
              <a:solidFill>
                <a:srgbClr val="202124"/>
              </a:solidFill>
              <a:highlight>
                <a:srgbClr val="F8F9FA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1"/>
          <p:cNvSpPr txBox="1"/>
          <p:nvPr/>
        </p:nvSpPr>
        <p:spPr>
          <a:xfrm>
            <a:off x="1842825" y="515675"/>
            <a:ext cx="53646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ЯК РОЗВИВАТИ ЕІ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4" name="Google Shape;104;p21"/>
          <p:cNvSpPr txBox="1"/>
          <p:nvPr/>
        </p:nvSpPr>
        <p:spPr>
          <a:xfrm>
            <a:off x="4205875" y="1312675"/>
            <a:ext cx="47277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ДИВІТЬСЯ ФІЛЬМИ!</a:t>
            </a:r>
            <a:endParaRPr b="1" sz="33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Саме так! Просто дивіться фільми, але при перегляді звертайте увагу саме на емоції та як їх зображають актори. Запитуйте себе:”яку емоцію він зараз показує і що він хотів цим сказати”? </a:t>
            </a:r>
            <a:endParaRPr b="1" sz="20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Michael Jackson Watching Gif - IceGif" id="105" name="Google Shape;10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950" y="1265750"/>
            <a:ext cx="4000500" cy="300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1842825" y="515675"/>
            <a:ext cx="53646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ЯК РОЗВИВАТИ ЕІ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13" name="Google Shape;113;p22"/>
          <p:cNvSpPr txBox="1"/>
          <p:nvPr/>
        </p:nvSpPr>
        <p:spPr>
          <a:xfrm>
            <a:off x="4205875" y="1312675"/>
            <a:ext cx="47277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ПРОСІТЬ ФІДБЕКИ</a:t>
            </a:r>
            <a:endParaRPr b="1" sz="33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Запитуйте в рідних та близьких чи правильно вони зрозуміли те, що ви хотіли сказати. Якщо ні тоді нехай уточнять, що саме їм здалось дивним.</a:t>
            </a:r>
            <a:endParaRPr b="1" sz="20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There's a lot of mixed emotions about this week's Strictly result" id="114" name="Google Shape;11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775" y="1493550"/>
            <a:ext cx="4380750" cy="285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3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3"/>
          <p:cNvSpPr txBox="1"/>
          <p:nvPr/>
        </p:nvSpPr>
        <p:spPr>
          <a:xfrm>
            <a:off x="1038075" y="238200"/>
            <a:ext cx="71124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0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З ЧОГО СКЛАДАЄТЬСЯ ЕІ</a:t>
            </a:r>
            <a:endParaRPr b="1" sz="40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1" name="Google Shape;121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/>
          <p:nvPr/>
        </p:nvSpPr>
        <p:spPr>
          <a:xfrm>
            <a:off x="133950" y="1073725"/>
            <a:ext cx="8833800" cy="3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3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Перший компонент </a:t>
            </a:r>
            <a:r>
              <a:rPr lang="uk" sz="13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– оцінка і вираження емоцій – є у будь-якій взаємодії.</a:t>
            </a:r>
            <a:endParaRPr sz="135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3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Друга складова емоційного інтелекту</a:t>
            </a:r>
            <a:r>
              <a:rPr lang="uk" sz="13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– це знання про емоції. Йдеться не про те, щоби знати їхні назви, типи чи класифікації.</a:t>
            </a:r>
            <a:endParaRPr sz="135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3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Третя складова</a:t>
            </a:r>
            <a:r>
              <a:rPr lang="uk" sz="13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– як ми здатні керувати емоціями.</a:t>
            </a:r>
            <a:endParaRPr sz="135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3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Четверта складова емоційного інтелекту</a:t>
            </a:r>
            <a:r>
              <a:rPr lang="uk" sz="13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стосується поведінки. Нехай у спілкуванні з іншою людиною ми побачили певну емоцію і правильно її визначили.</a:t>
            </a:r>
            <a:endParaRPr sz="135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999" y="2440124"/>
            <a:ext cx="4290001" cy="255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4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4"/>
          <p:cNvSpPr txBox="1"/>
          <p:nvPr/>
        </p:nvSpPr>
        <p:spPr>
          <a:xfrm>
            <a:off x="5029650" y="1828350"/>
            <a:ext cx="3760800" cy="29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0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ГРА </a:t>
            </a:r>
            <a:endParaRPr b="1" sz="30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0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“ТЕ ЩО ТИ КАЖЕШ ЗМУШУЄ МЕНЕ ВІДЧУВАТИ”</a:t>
            </a:r>
            <a:r>
              <a:rPr b="1" lang="uk" sz="3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3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0" name="Google Shape;130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Гифка счастливый гиф картинка, скачать анимированный gif на GIFER" id="131" name="Google Shape;13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650" y="723300"/>
            <a:ext cx="3853000" cy="395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